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231C"/>
    <a:srgbClr val="FC88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96"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AFE256D5-DB8E-4186-9A49-6CEBD79D0EAB}" type="datetimeFigureOut">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0FE283-6C6F-412E-9A1C-B2D73A24EB81}" type="slidenum">
              <a:rPr lang="en-US" smtClean="0"/>
              <a:t>‹#›</a:t>
            </a:fld>
            <a:endParaRPr lang="en-US"/>
          </a:p>
        </p:txBody>
      </p:sp>
    </p:spTree>
    <p:extLst>
      <p:ext uri="{BB962C8B-B14F-4D97-AF65-F5344CB8AC3E}">
        <p14:creationId xmlns:p14="http://schemas.microsoft.com/office/powerpoint/2010/main" val="2186893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E256D5-DB8E-4186-9A49-6CEBD79D0EAB}"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0FE283-6C6F-412E-9A1C-B2D73A24EB81}" type="slidenum">
              <a:rPr lang="en-US" smtClean="0"/>
              <a:t>‹#›</a:t>
            </a:fld>
            <a:endParaRPr lang="en-US"/>
          </a:p>
        </p:txBody>
      </p:sp>
    </p:spTree>
    <p:extLst>
      <p:ext uri="{BB962C8B-B14F-4D97-AF65-F5344CB8AC3E}">
        <p14:creationId xmlns:p14="http://schemas.microsoft.com/office/powerpoint/2010/main" val="3463211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E256D5-DB8E-4186-9A49-6CEBD79D0EAB}"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0FE283-6C6F-412E-9A1C-B2D73A24EB81}" type="slidenum">
              <a:rPr lang="en-US" smtClean="0"/>
              <a:t>‹#›</a:t>
            </a:fld>
            <a:endParaRPr lang="en-US"/>
          </a:p>
        </p:txBody>
      </p:sp>
    </p:spTree>
    <p:extLst>
      <p:ext uri="{BB962C8B-B14F-4D97-AF65-F5344CB8AC3E}">
        <p14:creationId xmlns:p14="http://schemas.microsoft.com/office/powerpoint/2010/main" val="41632647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E256D5-DB8E-4186-9A49-6CEBD79D0EAB}"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0FE283-6C6F-412E-9A1C-B2D73A24EB81}"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2519019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E256D5-DB8E-4186-9A49-6CEBD79D0EAB}"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0FE283-6C6F-412E-9A1C-B2D73A24EB81}" type="slidenum">
              <a:rPr lang="en-US" smtClean="0"/>
              <a:t>‹#›</a:t>
            </a:fld>
            <a:endParaRPr lang="en-US"/>
          </a:p>
        </p:txBody>
      </p:sp>
    </p:spTree>
    <p:extLst>
      <p:ext uri="{BB962C8B-B14F-4D97-AF65-F5344CB8AC3E}">
        <p14:creationId xmlns:p14="http://schemas.microsoft.com/office/powerpoint/2010/main" val="24886088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FE256D5-DB8E-4186-9A49-6CEBD79D0EAB}"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0FE283-6C6F-412E-9A1C-B2D73A24EB81}" type="slidenum">
              <a:rPr lang="en-US" smtClean="0"/>
              <a:t>‹#›</a:t>
            </a:fld>
            <a:endParaRPr lang="en-US"/>
          </a:p>
        </p:txBody>
      </p:sp>
    </p:spTree>
    <p:extLst>
      <p:ext uri="{BB962C8B-B14F-4D97-AF65-F5344CB8AC3E}">
        <p14:creationId xmlns:p14="http://schemas.microsoft.com/office/powerpoint/2010/main" val="1739359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FE256D5-DB8E-4186-9A49-6CEBD79D0EAB}"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0FE283-6C6F-412E-9A1C-B2D73A24EB81}" type="slidenum">
              <a:rPr lang="en-US" smtClean="0"/>
              <a:t>‹#›</a:t>
            </a:fld>
            <a:endParaRPr lang="en-US"/>
          </a:p>
        </p:txBody>
      </p:sp>
    </p:spTree>
    <p:extLst>
      <p:ext uri="{BB962C8B-B14F-4D97-AF65-F5344CB8AC3E}">
        <p14:creationId xmlns:p14="http://schemas.microsoft.com/office/powerpoint/2010/main" val="16237053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E256D5-DB8E-4186-9A49-6CEBD79D0EAB}"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0FE283-6C6F-412E-9A1C-B2D73A24EB81}" type="slidenum">
              <a:rPr lang="en-US" smtClean="0"/>
              <a:t>‹#›</a:t>
            </a:fld>
            <a:endParaRPr lang="en-US"/>
          </a:p>
        </p:txBody>
      </p:sp>
    </p:spTree>
    <p:extLst>
      <p:ext uri="{BB962C8B-B14F-4D97-AF65-F5344CB8AC3E}">
        <p14:creationId xmlns:p14="http://schemas.microsoft.com/office/powerpoint/2010/main" val="180701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E256D5-DB8E-4186-9A49-6CEBD79D0EAB}"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0FE283-6C6F-412E-9A1C-B2D73A24EB81}" type="slidenum">
              <a:rPr lang="en-US" smtClean="0"/>
              <a:t>‹#›</a:t>
            </a:fld>
            <a:endParaRPr lang="en-US"/>
          </a:p>
        </p:txBody>
      </p:sp>
    </p:spTree>
    <p:extLst>
      <p:ext uri="{BB962C8B-B14F-4D97-AF65-F5344CB8AC3E}">
        <p14:creationId xmlns:p14="http://schemas.microsoft.com/office/powerpoint/2010/main" val="2810303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E256D5-DB8E-4186-9A49-6CEBD79D0EAB}"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0FE283-6C6F-412E-9A1C-B2D73A24EB81}" type="slidenum">
              <a:rPr lang="en-US" smtClean="0"/>
              <a:t>‹#›</a:t>
            </a:fld>
            <a:endParaRPr lang="en-US"/>
          </a:p>
        </p:txBody>
      </p:sp>
    </p:spTree>
    <p:extLst>
      <p:ext uri="{BB962C8B-B14F-4D97-AF65-F5344CB8AC3E}">
        <p14:creationId xmlns:p14="http://schemas.microsoft.com/office/powerpoint/2010/main" val="863810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E256D5-DB8E-4186-9A49-6CEBD79D0EAB}"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0FE283-6C6F-412E-9A1C-B2D73A24EB81}" type="slidenum">
              <a:rPr lang="en-US" smtClean="0"/>
              <a:t>‹#›</a:t>
            </a:fld>
            <a:endParaRPr lang="en-US"/>
          </a:p>
        </p:txBody>
      </p:sp>
    </p:spTree>
    <p:extLst>
      <p:ext uri="{BB962C8B-B14F-4D97-AF65-F5344CB8AC3E}">
        <p14:creationId xmlns:p14="http://schemas.microsoft.com/office/powerpoint/2010/main" val="3249353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FE256D5-DB8E-4186-9A49-6CEBD79D0EAB}"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0FE283-6C6F-412E-9A1C-B2D73A24EB81}" type="slidenum">
              <a:rPr lang="en-US" smtClean="0"/>
              <a:t>‹#›</a:t>
            </a:fld>
            <a:endParaRPr lang="en-US"/>
          </a:p>
        </p:txBody>
      </p:sp>
    </p:spTree>
    <p:extLst>
      <p:ext uri="{BB962C8B-B14F-4D97-AF65-F5344CB8AC3E}">
        <p14:creationId xmlns:p14="http://schemas.microsoft.com/office/powerpoint/2010/main" val="3140356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FE256D5-DB8E-4186-9A49-6CEBD79D0EAB}" type="datetimeFigureOut">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0FE283-6C6F-412E-9A1C-B2D73A24EB81}" type="slidenum">
              <a:rPr lang="en-US" smtClean="0"/>
              <a:t>‹#›</a:t>
            </a:fld>
            <a:endParaRPr lang="en-US"/>
          </a:p>
        </p:txBody>
      </p:sp>
    </p:spTree>
    <p:extLst>
      <p:ext uri="{BB962C8B-B14F-4D97-AF65-F5344CB8AC3E}">
        <p14:creationId xmlns:p14="http://schemas.microsoft.com/office/powerpoint/2010/main" val="2010571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FE256D5-DB8E-4186-9A49-6CEBD79D0EAB}"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0FE283-6C6F-412E-9A1C-B2D73A24EB81}" type="slidenum">
              <a:rPr lang="en-US" smtClean="0"/>
              <a:t>‹#›</a:t>
            </a:fld>
            <a:endParaRPr lang="en-US"/>
          </a:p>
        </p:txBody>
      </p:sp>
    </p:spTree>
    <p:extLst>
      <p:ext uri="{BB962C8B-B14F-4D97-AF65-F5344CB8AC3E}">
        <p14:creationId xmlns:p14="http://schemas.microsoft.com/office/powerpoint/2010/main" val="2409410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E256D5-DB8E-4186-9A49-6CEBD79D0EAB}" type="datetimeFigureOut">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0FE283-6C6F-412E-9A1C-B2D73A24EB81}" type="slidenum">
              <a:rPr lang="en-US" smtClean="0"/>
              <a:t>‹#›</a:t>
            </a:fld>
            <a:endParaRPr lang="en-US"/>
          </a:p>
        </p:txBody>
      </p:sp>
    </p:spTree>
    <p:extLst>
      <p:ext uri="{BB962C8B-B14F-4D97-AF65-F5344CB8AC3E}">
        <p14:creationId xmlns:p14="http://schemas.microsoft.com/office/powerpoint/2010/main" val="4239448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E256D5-DB8E-4186-9A49-6CEBD79D0EAB}"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0FE283-6C6F-412E-9A1C-B2D73A24EB81}" type="slidenum">
              <a:rPr lang="en-US" smtClean="0"/>
              <a:t>‹#›</a:t>
            </a:fld>
            <a:endParaRPr lang="en-US"/>
          </a:p>
        </p:txBody>
      </p:sp>
    </p:spTree>
    <p:extLst>
      <p:ext uri="{BB962C8B-B14F-4D97-AF65-F5344CB8AC3E}">
        <p14:creationId xmlns:p14="http://schemas.microsoft.com/office/powerpoint/2010/main" val="2294608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E256D5-DB8E-4186-9A49-6CEBD79D0EAB}"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0FE283-6C6F-412E-9A1C-B2D73A24EB81}" type="slidenum">
              <a:rPr lang="en-US" smtClean="0"/>
              <a:t>‹#›</a:t>
            </a:fld>
            <a:endParaRPr lang="en-US"/>
          </a:p>
        </p:txBody>
      </p:sp>
    </p:spTree>
    <p:extLst>
      <p:ext uri="{BB962C8B-B14F-4D97-AF65-F5344CB8AC3E}">
        <p14:creationId xmlns:p14="http://schemas.microsoft.com/office/powerpoint/2010/main" val="4122795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AFE256D5-DB8E-4186-9A49-6CEBD79D0EAB}" type="datetimeFigureOut">
              <a:rPr lang="en-US" smtClean="0"/>
              <a:t>11/5/2018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3E0FE283-6C6F-412E-9A1C-B2D73A24EB81}" type="slidenum">
              <a:rPr lang="en-US" smtClean="0"/>
              <a:t>‹#›</a:t>
            </a:fld>
            <a:endParaRPr lang="en-US"/>
          </a:p>
        </p:txBody>
      </p:sp>
    </p:spTree>
    <p:extLst>
      <p:ext uri="{BB962C8B-B14F-4D97-AF65-F5344CB8AC3E}">
        <p14:creationId xmlns:p14="http://schemas.microsoft.com/office/powerpoint/2010/main" val="117690252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mailto:bhill1228@columbus.k12.oh.us"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ccsoh.us/Page/6504"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30190" y="3950487"/>
            <a:ext cx="9144000" cy="1641490"/>
          </a:xfrm>
        </p:spPr>
        <p:txBody>
          <a:bodyPr>
            <a:normAutofit/>
          </a:bodyPr>
          <a:lstStyle/>
          <a:p>
            <a:r>
              <a:rPr lang="en-US" sz="8800" dirty="0" smtClean="0"/>
              <a:t>Music of Religious Origin</a:t>
            </a:r>
            <a:endParaRPr lang="en-US" sz="8800" dirty="0"/>
          </a:p>
        </p:txBody>
      </p:sp>
      <p:sp>
        <p:nvSpPr>
          <p:cNvPr id="3" name="Subtitle 2"/>
          <p:cNvSpPr>
            <a:spLocks noGrp="1"/>
          </p:cNvSpPr>
          <p:nvPr>
            <p:ph type="subTitle" idx="1"/>
          </p:nvPr>
        </p:nvSpPr>
        <p:spPr>
          <a:xfrm>
            <a:off x="2230190" y="3196462"/>
            <a:ext cx="9144000" cy="754025"/>
          </a:xfrm>
        </p:spPr>
        <p:txBody>
          <a:bodyPr/>
          <a:lstStyle/>
          <a:p>
            <a:r>
              <a:rPr lang="en-US" dirty="0" smtClean="0">
                <a:solidFill>
                  <a:schemeClr val="tx1"/>
                </a:solidFill>
              </a:rPr>
              <a:t>Study and Performance of </a:t>
            </a:r>
            <a:endParaRPr lang="en-US" dirty="0">
              <a:solidFill>
                <a:schemeClr val="tx1"/>
              </a:solidFill>
            </a:endParaRPr>
          </a:p>
        </p:txBody>
      </p:sp>
      <p:sp>
        <p:nvSpPr>
          <p:cNvPr id="4" name="TextBox 3"/>
          <p:cNvSpPr txBox="1"/>
          <p:nvPr/>
        </p:nvSpPr>
        <p:spPr>
          <a:xfrm>
            <a:off x="6537101" y="5591977"/>
            <a:ext cx="4837089" cy="369332"/>
          </a:xfrm>
          <a:prstGeom prst="rect">
            <a:avLst/>
          </a:prstGeom>
          <a:ln>
            <a:solidFill>
              <a:schemeClr val="bg1"/>
            </a:solidFill>
          </a:ln>
        </p:spPr>
        <p:style>
          <a:lnRef idx="1">
            <a:schemeClr val="dk1"/>
          </a:lnRef>
          <a:fillRef idx="2">
            <a:schemeClr val="dk1"/>
          </a:fillRef>
          <a:effectRef idx="1">
            <a:schemeClr val="dk1"/>
          </a:effectRef>
          <a:fontRef idx="minor">
            <a:schemeClr val="dk1"/>
          </a:fontRef>
        </p:style>
        <p:txBody>
          <a:bodyPr wrap="square" rtlCol="0">
            <a:spAutoFit/>
          </a:bodyPr>
          <a:lstStyle/>
          <a:p>
            <a:r>
              <a:rPr lang="en-US" dirty="0" smtClean="0">
                <a:ln w="0"/>
                <a:solidFill>
                  <a:schemeClr val="tx1"/>
                </a:solidFill>
                <a:effectLst>
                  <a:outerShdw blurRad="38100" dist="19050" dir="2700000" algn="tl" rotWithShape="0">
                    <a:schemeClr val="dk1">
                      <a:alpha val="40000"/>
                    </a:schemeClr>
                  </a:outerShdw>
                </a:effectLst>
                <a:latin typeface="Andalus" panose="02020603050405020304" pitchFamily="18" charset="-78"/>
                <a:cs typeface="Andalus" panose="02020603050405020304" pitchFamily="18" charset="-78"/>
              </a:rPr>
              <a:t>Board Policy 2000</a:t>
            </a:r>
            <a:endParaRPr lang="en-US" dirty="0">
              <a:ln w="0"/>
              <a:solidFill>
                <a:schemeClr val="tx1"/>
              </a:solidFill>
              <a:effectLst>
                <a:outerShdw blurRad="38100" dist="19050" dir="2700000" algn="tl" rotWithShape="0">
                  <a:schemeClr val="dk1">
                    <a:alpha val="40000"/>
                  </a:schemeClr>
                </a:outerShdw>
              </a:effectLst>
              <a:latin typeface="Andalus" panose="02020603050405020304" pitchFamily="18" charset="-78"/>
              <a:cs typeface="Andalus" panose="02020603050405020304" pitchFamily="18" charset="-78"/>
            </a:endParaRPr>
          </a:p>
        </p:txBody>
      </p:sp>
      <p:pic>
        <p:nvPicPr>
          <p:cNvPr id="1028" name="Picture 4" descr="CCS LOGO STACK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6943" y="5499346"/>
            <a:ext cx="762000" cy="923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0893769"/>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ln>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2">
            <a:schemeClr val="dk1"/>
          </a:fillRef>
          <a:effectRef idx="1">
            <a:schemeClr val="dk1"/>
          </a:effectRef>
          <a:fontRef idx="minor">
            <a:schemeClr val="dk1"/>
          </a:fontRef>
        </p:style>
        <p:txBody>
          <a:bodyPr>
            <a:normAutofit/>
          </a:bodyPr>
          <a:lstStyle/>
          <a:p>
            <a:r>
              <a:rPr lang="en-US" sz="4800" dirty="0" smtClean="0">
                <a:solidFill>
                  <a:schemeClr val="tx1"/>
                </a:solidFill>
                <a:latin typeface="Andalus" panose="02020603050405020304" pitchFamily="18" charset="-78"/>
                <a:cs typeface="Andalus" panose="02020603050405020304" pitchFamily="18" charset="-78"/>
              </a:rPr>
              <a:t>Contacts</a:t>
            </a:r>
            <a:endParaRPr lang="en-US" sz="4800" dirty="0">
              <a:solidFill>
                <a:schemeClr val="tx1"/>
              </a:solidFill>
              <a:latin typeface="Andalus" panose="02020603050405020304" pitchFamily="18" charset="-78"/>
              <a:cs typeface="Andalus" panose="02020603050405020304" pitchFamily="18" charset="-78"/>
            </a:endParaRPr>
          </a:p>
        </p:txBody>
      </p:sp>
      <p:sp>
        <p:nvSpPr>
          <p:cNvPr id="4" name="TextBox 3"/>
          <p:cNvSpPr txBox="1"/>
          <p:nvPr/>
        </p:nvSpPr>
        <p:spPr>
          <a:xfrm>
            <a:off x="3033485" y="2525486"/>
            <a:ext cx="6574972" cy="1569660"/>
          </a:xfrm>
          <a:prstGeom prst="rect">
            <a:avLst/>
          </a:prstGeom>
          <a:solidFill>
            <a:srgbClr val="FFFF00"/>
          </a:solidFill>
          <a:ln>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2400" dirty="0" smtClean="0">
                <a:solidFill>
                  <a:schemeClr val="bg1"/>
                </a:solidFill>
                <a:latin typeface="Andalus" panose="02020603050405020304" pitchFamily="18" charset="-78"/>
                <a:cs typeface="Andalus" panose="02020603050405020304" pitchFamily="18" charset="-78"/>
              </a:rPr>
              <a:t>Questions or additional information, Contact: </a:t>
            </a:r>
          </a:p>
          <a:p>
            <a:r>
              <a:rPr lang="en-US" sz="2400" b="1" dirty="0" smtClean="0">
                <a:solidFill>
                  <a:schemeClr val="bg1"/>
                </a:solidFill>
                <a:latin typeface="Andalus" panose="02020603050405020304" pitchFamily="18" charset="-78"/>
                <a:cs typeface="Andalus" panose="02020603050405020304" pitchFamily="18" charset="-78"/>
              </a:rPr>
              <a:t>Betty J. Hill, Unified Arts Supervisor K-12</a:t>
            </a:r>
          </a:p>
          <a:p>
            <a:r>
              <a:rPr lang="en-US" sz="2400" b="1" dirty="0" smtClean="0">
                <a:solidFill>
                  <a:schemeClr val="bg1"/>
                </a:solidFill>
                <a:latin typeface="Andalus" panose="02020603050405020304" pitchFamily="18" charset="-78"/>
                <a:cs typeface="Andalus" panose="02020603050405020304" pitchFamily="18" charset="-78"/>
              </a:rPr>
              <a:t>614-365-6681, ext. </a:t>
            </a:r>
            <a:r>
              <a:rPr lang="en-US" sz="2400" b="1" dirty="0" smtClean="0">
                <a:solidFill>
                  <a:schemeClr val="bg1"/>
                </a:solidFill>
                <a:latin typeface="Andalus" panose="02020603050405020304" pitchFamily="18" charset="-78"/>
                <a:cs typeface="Andalus" panose="02020603050405020304" pitchFamily="18" charset="-78"/>
              </a:rPr>
              <a:t>1404</a:t>
            </a:r>
          </a:p>
          <a:p>
            <a:r>
              <a:rPr lang="en-US" sz="2400" b="1" dirty="0" smtClean="0">
                <a:solidFill>
                  <a:srgbClr val="0070C0"/>
                </a:solidFill>
                <a:latin typeface="Andalus" panose="02020603050405020304" pitchFamily="18" charset="-78"/>
                <a:cs typeface="Andalus" panose="02020603050405020304" pitchFamily="18" charset="-78"/>
                <a:hlinkClick r:id="rId2"/>
              </a:rPr>
              <a:t>bhill1228@Columbus.k12.oh.us</a:t>
            </a:r>
            <a:endParaRPr lang="en-US" sz="2400" b="1" dirty="0">
              <a:solidFill>
                <a:srgbClr val="0070C0"/>
              </a:solidFill>
              <a:latin typeface="Andalus" panose="02020603050405020304" pitchFamily="18" charset="-78"/>
              <a:cs typeface="Andalus" panose="02020603050405020304" pitchFamily="18" charset="-78"/>
            </a:endParaRPr>
          </a:p>
        </p:txBody>
      </p:sp>
      <p:pic>
        <p:nvPicPr>
          <p:cNvPr id="5" name="Picture 4" descr="CCS LOGO STACK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1458" y="5645447"/>
            <a:ext cx="762000" cy="788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31678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2">
            <a:schemeClr val="dk1"/>
          </a:fillRef>
          <a:effectRef idx="1">
            <a:schemeClr val="dk1"/>
          </a:effectRef>
          <a:fontRef idx="minor">
            <a:schemeClr val="dk1"/>
          </a:fontRef>
        </p:style>
        <p:txBody>
          <a:bodyPr>
            <a:normAutofit/>
          </a:bodyPr>
          <a:lstStyle/>
          <a:p>
            <a:r>
              <a:rPr lang="en-US" sz="4800" dirty="0" smtClean="0">
                <a:solidFill>
                  <a:schemeClr val="tx1"/>
                </a:solidFill>
                <a:latin typeface="Andalus" panose="02020603050405020304" pitchFamily="18" charset="-78"/>
                <a:cs typeface="Andalus" panose="02020603050405020304" pitchFamily="18" charset="-78"/>
              </a:rPr>
              <a:t>Rights of Students</a:t>
            </a:r>
            <a:endParaRPr lang="en-US" sz="4800" dirty="0">
              <a:solidFill>
                <a:schemeClr val="tx1"/>
              </a:solidFill>
              <a:latin typeface="Andalus" panose="02020603050405020304" pitchFamily="18" charset="-78"/>
              <a:cs typeface="Andalus" panose="02020603050405020304" pitchFamily="18" charset="-78"/>
            </a:endParaRPr>
          </a:p>
        </p:txBody>
      </p:sp>
      <p:pic>
        <p:nvPicPr>
          <p:cNvPr id="2050" name="Picture 2" descr="CCS LOGO STACK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9822" y="5924282"/>
            <a:ext cx="762000" cy="82424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250278" y="2149591"/>
            <a:ext cx="7096259" cy="1200329"/>
          </a:xfrm>
          <a:prstGeom prst="rect">
            <a:avLst/>
          </a:prstGeom>
          <a:solidFill>
            <a:srgbClr val="FC8814"/>
          </a:solidFill>
        </p:spPr>
        <p:txBody>
          <a:bodyPr wrap="square" rtlCol="0">
            <a:spAutoFit/>
          </a:bodyPr>
          <a:lstStyle/>
          <a:p>
            <a:r>
              <a:rPr lang="en-US" sz="2400" dirty="0" smtClean="0">
                <a:solidFill>
                  <a:schemeClr val="bg1"/>
                </a:solidFill>
                <a:latin typeface="Andalus" panose="02020603050405020304" pitchFamily="18" charset="-78"/>
                <a:cs typeface="Andalus" panose="02020603050405020304" pitchFamily="18" charset="-78"/>
              </a:rPr>
              <a:t>District schools: beliefs and religious convictions are treated with respect and in which the religious liberty and rights of all students are protected. </a:t>
            </a:r>
            <a:endParaRPr lang="en-US" sz="2400" dirty="0">
              <a:solidFill>
                <a:schemeClr val="bg1"/>
              </a:solidFill>
              <a:latin typeface="Andalus" panose="02020603050405020304" pitchFamily="18" charset="-78"/>
              <a:cs typeface="Andalus" panose="02020603050405020304" pitchFamily="18" charset="-78"/>
            </a:endParaRPr>
          </a:p>
        </p:txBody>
      </p:sp>
      <p:sp>
        <p:nvSpPr>
          <p:cNvPr id="5" name="TextBox 4"/>
          <p:cNvSpPr txBox="1"/>
          <p:nvPr/>
        </p:nvSpPr>
        <p:spPr>
          <a:xfrm>
            <a:off x="3991333" y="4131240"/>
            <a:ext cx="7096259" cy="830997"/>
          </a:xfrm>
          <a:prstGeom prst="rect">
            <a:avLst/>
          </a:prstGeom>
          <a:solidFill>
            <a:srgbClr val="FC8814"/>
          </a:solidFill>
        </p:spPr>
        <p:txBody>
          <a:bodyPr wrap="square" rtlCol="0">
            <a:spAutoFit/>
          </a:bodyPr>
          <a:lstStyle/>
          <a:p>
            <a:r>
              <a:rPr lang="en-US" sz="2400" dirty="0" smtClean="0">
                <a:solidFill>
                  <a:schemeClr val="bg1"/>
                </a:solidFill>
                <a:latin typeface="Andalus" panose="02020603050405020304" pitchFamily="18" charset="-78"/>
                <a:cs typeface="Andalus" panose="02020603050405020304" pitchFamily="18" charset="-78"/>
              </a:rPr>
              <a:t>Columbus schools may not promote, endorse, or prohibit religion. </a:t>
            </a:r>
            <a:endParaRPr lang="en-US" sz="2400" dirty="0">
              <a:solidFill>
                <a:schemeClr val="bg1"/>
              </a:solidFill>
              <a:latin typeface="Andalus" panose="02020603050405020304" pitchFamily="18" charset="-78"/>
              <a:cs typeface="Andalus" panose="02020603050405020304" pitchFamily="18" charset="-78"/>
            </a:endParaRPr>
          </a:p>
        </p:txBody>
      </p:sp>
      <p:sp>
        <p:nvSpPr>
          <p:cNvPr id="6" name="Bent-Up Arrow 5"/>
          <p:cNvSpPr/>
          <p:nvPr/>
        </p:nvSpPr>
        <p:spPr>
          <a:xfrm rot="5400000">
            <a:off x="2618426" y="3803282"/>
            <a:ext cx="965806" cy="751933"/>
          </a:xfrm>
          <a:prstGeom prst="bentUpArrow">
            <a:avLst/>
          </a:prstGeom>
          <a:solidFill>
            <a:schemeClr val="tx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668301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7175"/>
            <a:ext cx="10515600" cy="1325563"/>
          </a:xfrm>
          <a:ln>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2">
            <a:schemeClr val="dk1"/>
          </a:fillRef>
          <a:effectRef idx="1">
            <a:schemeClr val="dk1"/>
          </a:effectRef>
          <a:fontRef idx="minor">
            <a:schemeClr val="dk1"/>
          </a:fontRef>
        </p:style>
        <p:txBody>
          <a:bodyPr>
            <a:normAutofit/>
          </a:bodyPr>
          <a:lstStyle/>
          <a:p>
            <a:r>
              <a:rPr lang="en-US" sz="4400" dirty="0" smtClean="0">
                <a:solidFill>
                  <a:schemeClr val="tx1"/>
                </a:solidFill>
                <a:latin typeface="Andalus" panose="02020603050405020304" pitchFamily="18" charset="-78"/>
                <a:cs typeface="Andalus" panose="02020603050405020304" pitchFamily="18" charset="-78"/>
              </a:rPr>
              <a:t>Inclusion in Curriculum &amp; Performance</a:t>
            </a:r>
            <a:endParaRPr lang="en-US" sz="4400" dirty="0">
              <a:solidFill>
                <a:schemeClr val="tx1"/>
              </a:solidFill>
              <a:latin typeface="Andalus" panose="02020603050405020304" pitchFamily="18" charset="-78"/>
              <a:cs typeface="Andalus" panose="02020603050405020304" pitchFamily="18" charset="-78"/>
            </a:endParaRPr>
          </a:p>
        </p:txBody>
      </p:sp>
      <p:pic>
        <p:nvPicPr>
          <p:cNvPr id="3" name="Picture 2" descr="CCS LOGO STACK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6944" y="5834131"/>
            <a:ext cx="762000" cy="78848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38200" y="2150772"/>
            <a:ext cx="10515600" cy="830997"/>
          </a:xfrm>
          <a:prstGeom prst="rect">
            <a:avLst/>
          </a:prstGeom>
        </p:spPr>
        <p:style>
          <a:lnRef idx="2">
            <a:schemeClr val="dk1"/>
          </a:lnRef>
          <a:fillRef idx="1003">
            <a:schemeClr val="lt1"/>
          </a:fillRef>
          <a:effectRef idx="0">
            <a:schemeClr val="dk1"/>
          </a:effectRef>
          <a:fontRef idx="minor">
            <a:schemeClr val="dk1"/>
          </a:fontRef>
        </p:style>
        <p:txBody>
          <a:bodyPr wrap="square" rtlCol="0">
            <a:spAutoFit/>
          </a:bodyPr>
          <a:lstStyle/>
          <a:p>
            <a:r>
              <a:rPr lang="en-US" sz="2400" dirty="0" smtClean="0">
                <a:latin typeface="Andalus" panose="02020603050405020304" pitchFamily="18" charset="-78"/>
                <a:cs typeface="Andalus" panose="02020603050405020304" pitchFamily="18" charset="-78"/>
              </a:rPr>
              <a:t>Music of Religious origin, or with sacred lyrics has played an important role in American culture and history </a:t>
            </a:r>
            <a:endParaRPr lang="en-US" sz="2400" dirty="0">
              <a:latin typeface="Andalus" panose="02020603050405020304" pitchFamily="18" charset="-78"/>
              <a:cs typeface="Andalus" panose="02020603050405020304" pitchFamily="18" charset="-78"/>
            </a:endParaRPr>
          </a:p>
        </p:txBody>
      </p:sp>
      <p:sp>
        <p:nvSpPr>
          <p:cNvPr id="6" name="Rounded Rectangle 5"/>
          <p:cNvSpPr/>
          <p:nvPr/>
        </p:nvSpPr>
        <p:spPr>
          <a:xfrm>
            <a:off x="2703490" y="4585527"/>
            <a:ext cx="1771920" cy="914400"/>
          </a:xfrm>
          <a:prstGeom prst="roundRect">
            <a:avLst/>
          </a:prstGeom>
          <a:solidFill>
            <a:schemeClr val="tx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Andalus" panose="02020603050405020304" pitchFamily="18" charset="-78"/>
                <a:cs typeface="Andalus" panose="02020603050405020304" pitchFamily="18" charset="-78"/>
              </a:rPr>
              <a:t>Classroom</a:t>
            </a:r>
            <a:r>
              <a:rPr lang="en-US" dirty="0" smtClean="0">
                <a:latin typeface="Andalus" panose="02020603050405020304" pitchFamily="18" charset="-78"/>
                <a:cs typeface="Andalus" panose="02020603050405020304" pitchFamily="18" charset="-78"/>
              </a:rPr>
              <a:t> </a:t>
            </a:r>
            <a:r>
              <a:rPr lang="en-US" dirty="0" smtClean="0">
                <a:solidFill>
                  <a:schemeClr val="bg1"/>
                </a:solidFill>
                <a:latin typeface="Andalus" panose="02020603050405020304" pitchFamily="18" charset="-78"/>
                <a:cs typeface="Andalus" panose="02020603050405020304" pitchFamily="18" charset="-78"/>
              </a:rPr>
              <a:t>instruction</a:t>
            </a:r>
            <a:endParaRPr lang="en-US" dirty="0">
              <a:solidFill>
                <a:schemeClr val="bg1"/>
              </a:solidFill>
              <a:latin typeface="Andalus" panose="02020603050405020304" pitchFamily="18" charset="-78"/>
              <a:cs typeface="Andalus" panose="02020603050405020304" pitchFamily="18" charset="-78"/>
            </a:endParaRPr>
          </a:p>
        </p:txBody>
      </p:sp>
      <p:sp>
        <p:nvSpPr>
          <p:cNvPr id="7" name="Rounded Rectangle 6"/>
          <p:cNvSpPr/>
          <p:nvPr/>
        </p:nvSpPr>
        <p:spPr>
          <a:xfrm>
            <a:off x="5248337" y="4585527"/>
            <a:ext cx="1621696" cy="914400"/>
          </a:xfrm>
          <a:prstGeom prst="roundRect">
            <a:avLst/>
          </a:prstGeom>
          <a:solidFill>
            <a:schemeClr val="tx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Andalus" panose="02020603050405020304" pitchFamily="18" charset="-78"/>
                <a:cs typeface="Andalus" panose="02020603050405020304" pitchFamily="18" charset="-78"/>
              </a:rPr>
              <a:t>School concerts</a:t>
            </a:r>
            <a:endParaRPr lang="en-US" dirty="0">
              <a:solidFill>
                <a:schemeClr val="bg1"/>
              </a:solidFill>
              <a:latin typeface="Andalus" panose="02020603050405020304" pitchFamily="18" charset="-78"/>
              <a:cs typeface="Andalus" panose="02020603050405020304" pitchFamily="18" charset="-78"/>
            </a:endParaRPr>
          </a:p>
        </p:txBody>
      </p:sp>
      <p:sp>
        <p:nvSpPr>
          <p:cNvPr id="8" name="Rounded Rectangle 7"/>
          <p:cNvSpPr/>
          <p:nvPr/>
        </p:nvSpPr>
        <p:spPr>
          <a:xfrm>
            <a:off x="7971962" y="4585527"/>
            <a:ext cx="1639912" cy="914400"/>
          </a:xfrm>
          <a:prstGeom prst="roundRect">
            <a:avLst/>
          </a:prstGeom>
          <a:solidFill>
            <a:schemeClr val="tx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Andalus" panose="02020603050405020304" pitchFamily="18" charset="-78"/>
                <a:cs typeface="Andalus" panose="02020603050405020304" pitchFamily="18" charset="-78"/>
              </a:rPr>
              <a:t>School</a:t>
            </a:r>
            <a:r>
              <a:rPr lang="en-US" dirty="0" smtClean="0">
                <a:latin typeface="Andalus" panose="02020603050405020304" pitchFamily="18" charset="-78"/>
                <a:cs typeface="Andalus" panose="02020603050405020304" pitchFamily="18" charset="-78"/>
              </a:rPr>
              <a:t> </a:t>
            </a:r>
            <a:r>
              <a:rPr lang="en-US" dirty="0" smtClean="0">
                <a:solidFill>
                  <a:schemeClr val="bg1"/>
                </a:solidFill>
                <a:latin typeface="Andalus" panose="02020603050405020304" pitchFamily="18" charset="-78"/>
                <a:cs typeface="Andalus" panose="02020603050405020304" pitchFamily="18" charset="-78"/>
              </a:rPr>
              <a:t>programs</a:t>
            </a:r>
            <a:endParaRPr lang="en-US" dirty="0">
              <a:solidFill>
                <a:schemeClr val="bg1"/>
              </a:solidFill>
              <a:latin typeface="Andalus" panose="02020603050405020304" pitchFamily="18" charset="-78"/>
              <a:cs typeface="Andalus" panose="02020603050405020304" pitchFamily="18" charset="-78"/>
            </a:endParaRPr>
          </a:p>
        </p:txBody>
      </p:sp>
      <p:sp>
        <p:nvSpPr>
          <p:cNvPr id="9" name="Isosceles Triangle 8"/>
          <p:cNvSpPr/>
          <p:nvPr/>
        </p:nvSpPr>
        <p:spPr>
          <a:xfrm>
            <a:off x="3589450" y="3092117"/>
            <a:ext cx="5013099" cy="998620"/>
          </a:xfrm>
          <a:prstGeom prst="triangle">
            <a:avLst/>
          </a:prstGeom>
          <a:solidFill>
            <a:srgbClr val="82231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May be part of: </a:t>
            </a:r>
            <a:endParaRPr lang="en-US" dirty="0">
              <a:solidFill>
                <a:schemeClr val="bg1"/>
              </a:solidFill>
            </a:endParaRPr>
          </a:p>
        </p:txBody>
      </p:sp>
    </p:spTree>
    <p:extLst>
      <p:ext uri="{BB962C8B-B14F-4D97-AF65-F5344CB8AC3E}">
        <p14:creationId xmlns:p14="http://schemas.microsoft.com/office/powerpoint/2010/main" val="2661311547"/>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7328" y="176440"/>
            <a:ext cx="10515600" cy="625181"/>
          </a:xfrm>
          <a:ln>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2">
            <a:schemeClr val="dk1"/>
          </a:fillRef>
          <a:effectRef idx="1">
            <a:schemeClr val="dk1"/>
          </a:effectRef>
          <a:fontRef idx="minor">
            <a:schemeClr val="dk1"/>
          </a:fontRef>
        </p:style>
        <p:txBody>
          <a:bodyPr>
            <a:noAutofit/>
          </a:bodyPr>
          <a:lstStyle/>
          <a:p>
            <a:r>
              <a:rPr lang="en-US" sz="4400" dirty="0" smtClean="0">
                <a:solidFill>
                  <a:schemeClr val="tx1"/>
                </a:solidFill>
                <a:latin typeface="Andalus" panose="02020603050405020304" pitchFamily="18" charset="-78"/>
                <a:cs typeface="Andalus" panose="02020603050405020304" pitchFamily="18" charset="-78"/>
              </a:rPr>
              <a:t>Criteria</a:t>
            </a:r>
            <a:endParaRPr lang="en-US" sz="4400" dirty="0">
              <a:solidFill>
                <a:schemeClr val="tx1"/>
              </a:solidFill>
              <a:latin typeface="Andalus" panose="02020603050405020304" pitchFamily="18" charset="-78"/>
              <a:cs typeface="Andalus" panose="02020603050405020304" pitchFamily="18" charset="-78"/>
            </a:endParaRPr>
          </a:p>
        </p:txBody>
      </p:sp>
      <p:sp>
        <p:nvSpPr>
          <p:cNvPr id="3" name="TextBox 2"/>
          <p:cNvSpPr txBox="1"/>
          <p:nvPr/>
        </p:nvSpPr>
        <p:spPr>
          <a:xfrm>
            <a:off x="966944" y="990307"/>
            <a:ext cx="10336369" cy="5632311"/>
          </a:xfrm>
          <a:prstGeom prst="rect">
            <a:avLst/>
          </a:prstGeom>
          <a:noFill/>
        </p:spPr>
        <p:txBody>
          <a:bodyPr wrap="square" rtlCol="0">
            <a:spAutoFit/>
          </a:bodyPr>
          <a:lstStyle/>
          <a:p>
            <a:pPr marL="342900" indent="-342900">
              <a:buAutoNum type="arabicPeriod"/>
            </a:pPr>
            <a:r>
              <a:rPr lang="en-US" sz="2400" dirty="0" smtClean="0">
                <a:latin typeface="Andalus" panose="02020603050405020304" pitchFamily="18" charset="-78"/>
                <a:cs typeface="Andalus" panose="02020603050405020304" pitchFamily="18" charset="-78"/>
              </a:rPr>
              <a:t>Music chosen based on sound educational principals; used for pedagogical purposes that demonstrably support Districts’ music and other curricula;</a:t>
            </a:r>
          </a:p>
          <a:p>
            <a:pPr marL="342900" indent="-342900">
              <a:buAutoNum type="arabicPeriod"/>
            </a:pPr>
            <a:r>
              <a:rPr lang="en-US" sz="2400" dirty="0" smtClean="0">
                <a:latin typeface="Andalus" panose="02020603050405020304" pitchFamily="18" charset="-78"/>
                <a:cs typeface="Andalus" panose="02020603050405020304" pitchFamily="18" charset="-78"/>
              </a:rPr>
              <a:t>Help students develop musical skills set forth by the Districts’ curriculum;</a:t>
            </a:r>
          </a:p>
          <a:p>
            <a:pPr marL="342900" indent="-342900">
              <a:buAutoNum type="arabicPeriod"/>
            </a:pPr>
            <a:r>
              <a:rPr lang="en-US" sz="2400" dirty="0" smtClean="0">
                <a:latin typeface="Andalus" panose="02020603050405020304" pitchFamily="18" charset="-78"/>
                <a:cs typeface="Andalus" panose="02020603050405020304" pitchFamily="18" charset="-78"/>
              </a:rPr>
              <a:t>Music has:</a:t>
            </a:r>
          </a:p>
          <a:p>
            <a:pPr marL="800100" lvl="1" indent="-342900">
              <a:buAutoNum type="alphaLcPeriod"/>
            </a:pPr>
            <a:r>
              <a:rPr lang="en-US" sz="2400" dirty="0" smtClean="0">
                <a:latin typeface="Andalus" panose="02020603050405020304" pitchFamily="18" charset="-78"/>
                <a:cs typeface="Andalus" panose="02020603050405020304" pitchFamily="18" charset="-78"/>
              </a:rPr>
              <a:t>Recognized artistic merit; or</a:t>
            </a:r>
          </a:p>
          <a:p>
            <a:pPr marL="800100" lvl="1" indent="-342900">
              <a:buAutoNum type="alphaLcPeriod"/>
            </a:pPr>
            <a:r>
              <a:rPr lang="en-US" sz="2400" dirty="0" smtClean="0">
                <a:latin typeface="Andalus" panose="02020603050405020304" pitchFamily="18" charset="-78"/>
                <a:cs typeface="Andalus" panose="02020603050405020304" pitchFamily="18" charset="-78"/>
              </a:rPr>
              <a:t>Historical, social or cultural significance </a:t>
            </a:r>
          </a:p>
          <a:p>
            <a:pPr marL="342900" indent="-342900">
              <a:buAutoNum type="arabicPeriod"/>
            </a:pPr>
            <a:r>
              <a:rPr lang="en-US" sz="2400" dirty="0" smtClean="0">
                <a:latin typeface="Andalus" panose="02020603050405020304" pitchFamily="18" charset="-78"/>
                <a:cs typeface="Andalus" panose="02020603050405020304" pitchFamily="18" charset="-78"/>
              </a:rPr>
              <a:t>Part of a balanced program or course of instruction;</a:t>
            </a:r>
          </a:p>
          <a:p>
            <a:pPr marL="342900" indent="-342900">
              <a:buAutoNum type="arabicPeriod"/>
            </a:pPr>
            <a:r>
              <a:rPr lang="en-US" sz="2400" dirty="0" smtClean="0">
                <a:latin typeface="Andalus" panose="02020603050405020304" pitchFamily="18" charset="-78"/>
                <a:cs typeface="Andalus" panose="02020603050405020304" pitchFamily="18" charset="-78"/>
              </a:rPr>
              <a:t>In the context of the concert program or course of instruction, the selections respect diversity and do not manifest a preference for religion or particular religious beliefs;</a:t>
            </a:r>
          </a:p>
          <a:p>
            <a:pPr marL="342900" indent="-342900">
              <a:buAutoNum type="arabicPeriod"/>
            </a:pPr>
            <a:r>
              <a:rPr lang="en-US" sz="2400" dirty="0" smtClean="0">
                <a:latin typeface="Andalus" panose="02020603050405020304" pitchFamily="18" charset="-78"/>
                <a:cs typeface="Andalus" panose="02020603050405020304" pitchFamily="18" charset="-78"/>
              </a:rPr>
              <a:t>Serves to prepare students for future music education or careers in music;</a:t>
            </a:r>
          </a:p>
          <a:p>
            <a:pPr marL="342900" indent="-342900">
              <a:buAutoNum type="arabicPeriod"/>
            </a:pPr>
            <a:r>
              <a:rPr lang="en-US" sz="2400" dirty="0" smtClean="0">
                <a:latin typeface="Andalus" panose="02020603050405020304" pitchFamily="18" charset="-78"/>
                <a:cs typeface="Andalus" panose="02020603050405020304" pitchFamily="18" charset="-78"/>
              </a:rPr>
              <a:t>For large groups, soloists, and ensembles that participate in the Ohio Music Educators Association (OMEA) or competitions by similar organizations, the selections are on the performance list compiled by the sponsoring organization</a:t>
            </a:r>
          </a:p>
        </p:txBody>
      </p:sp>
    </p:spTree>
    <p:extLst>
      <p:ext uri="{BB962C8B-B14F-4D97-AF65-F5344CB8AC3E}">
        <p14:creationId xmlns:p14="http://schemas.microsoft.com/office/powerpoint/2010/main" val="965726645"/>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2">
            <a:schemeClr val="dk1"/>
          </a:fillRef>
          <a:effectRef idx="1">
            <a:schemeClr val="dk1"/>
          </a:effectRef>
          <a:fontRef idx="minor">
            <a:schemeClr val="dk1"/>
          </a:fontRef>
        </p:style>
        <p:txBody>
          <a:bodyPr>
            <a:normAutofit/>
          </a:bodyPr>
          <a:lstStyle/>
          <a:p>
            <a:r>
              <a:rPr lang="en-US" sz="4400" dirty="0" smtClean="0">
                <a:solidFill>
                  <a:schemeClr val="tx1"/>
                </a:solidFill>
                <a:latin typeface="Andalus" panose="02020603050405020304" pitchFamily="18" charset="-78"/>
                <a:cs typeface="Andalus" panose="02020603050405020304" pitchFamily="18" charset="-78"/>
              </a:rPr>
              <a:t>Balanced Program</a:t>
            </a:r>
            <a:endParaRPr lang="en-US" sz="4400" dirty="0">
              <a:solidFill>
                <a:schemeClr val="tx1"/>
              </a:solidFill>
              <a:latin typeface="Andalus" panose="02020603050405020304" pitchFamily="18" charset="-78"/>
              <a:cs typeface="Andalus" panose="02020603050405020304" pitchFamily="18" charset="-78"/>
            </a:endParaRPr>
          </a:p>
        </p:txBody>
      </p:sp>
      <p:sp>
        <p:nvSpPr>
          <p:cNvPr id="3" name="TextBox 2"/>
          <p:cNvSpPr txBox="1"/>
          <p:nvPr/>
        </p:nvSpPr>
        <p:spPr>
          <a:xfrm>
            <a:off x="1117600" y="2206171"/>
            <a:ext cx="10236200" cy="2677656"/>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latin typeface="Andalus" panose="02020603050405020304" pitchFamily="18" charset="-78"/>
                <a:cs typeface="Andalus" panose="02020603050405020304" pitchFamily="18" charset="-78"/>
              </a:rPr>
              <a:t>Musical selection is part of a balanced program or course of instruction</a:t>
            </a:r>
          </a:p>
          <a:p>
            <a:pPr marL="342900" indent="-342900">
              <a:buFont typeface="Arial" panose="020B0604020202020204" pitchFamily="34" charset="0"/>
              <a:buChar char="•"/>
            </a:pPr>
            <a:endParaRPr lang="en-US" sz="2400" dirty="0" smtClean="0">
              <a:latin typeface="Andalus" panose="02020603050405020304" pitchFamily="18" charset="-78"/>
              <a:cs typeface="Andalus" panose="02020603050405020304" pitchFamily="18" charset="-78"/>
            </a:endParaRPr>
          </a:p>
          <a:p>
            <a:pPr marL="342900" indent="-342900">
              <a:buFont typeface="Arial" panose="020B0604020202020204" pitchFamily="34" charset="0"/>
              <a:buChar char="•"/>
            </a:pPr>
            <a:r>
              <a:rPr lang="en-US" sz="2400" dirty="0" smtClean="0">
                <a:latin typeface="Andalus" panose="02020603050405020304" pitchFamily="18" charset="-78"/>
                <a:cs typeface="Andalus" panose="02020603050405020304" pitchFamily="18" charset="-78"/>
              </a:rPr>
              <a:t>In the context of the concert program or course of instruction, the musical selections respect diversity and do not manifest a preference for religion or particular beliefs</a:t>
            </a:r>
          </a:p>
          <a:p>
            <a:pPr marL="342900" indent="-342900">
              <a:buFont typeface="Arial" panose="020B0604020202020204" pitchFamily="34" charset="0"/>
              <a:buChar char="•"/>
            </a:pPr>
            <a:endParaRPr lang="en-US" sz="2400" dirty="0">
              <a:latin typeface="Andalus" panose="02020603050405020304" pitchFamily="18" charset="-78"/>
              <a:cs typeface="Andalus" panose="02020603050405020304" pitchFamily="18" charset="-78"/>
            </a:endParaRPr>
          </a:p>
          <a:p>
            <a:endParaRPr lang="en-US" sz="2400" dirty="0">
              <a:latin typeface="Andalus" panose="02020603050405020304" pitchFamily="18" charset="-78"/>
              <a:cs typeface="Andalus" panose="02020603050405020304" pitchFamily="18" charset="-78"/>
            </a:endParaRPr>
          </a:p>
        </p:txBody>
      </p:sp>
      <p:sp>
        <p:nvSpPr>
          <p:cNvPr id="5" name="Rounded Rectangle 4"/>
          <p:cNvSpPr/>
          <p:nvPr/>
        </p:nvSpPr>
        <p:spPr>
          <a:xfrm>
            <a:off x="3592286" y="4600416"/>
            <a:ext cx="5007428" cy="1233715"/>
          </a:xfrm>
          <a:prstGeom prst="roundRect">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Andalus" panose="02020603050405020304" pitchFamily="18" charset="-78"/>
                <a:cs typeface="Andalus" panose="02020603050405020304" pitchFamily="18" charset="-78"/>
              </a:rPr>
              <a:t>25% Rule</a:t>
            </a:r>
          </a:p>
          <a:p>
            <a:pPr algn="ctr"/>
            <a:r>
              <a:rPr lang="en-US" dirty="0" smtClean="0">
                <a:solidFill>
                  <a:schemeClr val="bg1"/>
                </a:solidFill>
                <a:latin typeface="Andalus" panose="02020603050405020304" pitchFamily="18" charset="-78"/>
                <a:cs typeface="Andalus" panose="02020603050405020304" pitchFamily="18" charset="-78"/>
              </a:rPr>
              <a:t>In consideration of the overall musical balance of program or performance, 25% only may be religious in nature</a:t>
            </a:r>
            <a:endParaRPr lang="en-US" dirty="0">
              <a:solidFill>
                <a:schemeClr val="bg1"/>
              </a:solidFill>
              <a:latin typeface="Andalus" panose="02020603050405020304" pitchFamily="18" charset="-78"/>
              <a:cs typeface="Andalus" panose="02020603050405020304" pitchFamily="18" charset="-78"/>
            </a:endParaRPr>
          </a:p>
        </p:txBody>
      </p:sp>
      <p:pic>
        <p:nvPicPr>
          <p:cNvPr id="6" name="Picture 5" descr="CCS LOGO STACK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6944" y="5834131"/>
            <a:ext cx="762000" cy="788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4484684"/>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9943"/>
            <a:ext cx="10515600" cy="1240745"/>
          </a:xfrm>
          <a:ln>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2">
            <a:schemeClr val="dk1"/>
          </a:fillRef>
          <a:effectRef idx="1">
            <a:schemeClr val="dk1"/>
          </a:effectRef>
          <a:fontRef idx="minor">
            <a:schemeClr val="dk1"/>
          </a:fontRef>
        </p:style>
        <p:txBody>
          <a:bodyPr>
            <a:normAutofit/>
          </a:bodyPr>
          <a:lstStyle/>
          <a:p>
            <a:r>
              <a:rPr lang="en-US" sz="4800" dirty="0" smtClean="0">
                <a:solidFill>
                  <a:schemeClr val="tx1"/>
                </a:solidFill>
                <a:latin typeface="Andalus" panose="02020603050405020304" pitchFamily="18" charset="-78"/>
                <a:cs typeface="Andalus" panose="02020603050405020304" pitchFamily="18" charset="-78"/>
              </a:rPr>
              <a:t>Resource Committee</a:t>
            </a:r>
            <a:endParaRPr lang="en-US" sz="4800" dirty="0">
              <a:solidFill>
                <a:schemeClr val="tx1"/>
              </a:solidFill>
              <a:latin typeface="Andalus" panose="02020603050405020304" pitchFamily="18" charset="-78"/>
              <a:cs typeface="Andalus" panose="02020603050405020304" pitchFamily="18" charset="-78"/>
            </a:endParaRPr>
          </a:p>
        </p:txBody>
      </p:sp>
      <p:sp>
        <p:nvSpPr>
          <p:cNvPr id="3" name="TextBox 2"/>
          <p:cNvSpPr txBox="1"/>
          <p:nvPr/>
        </p:nvSpPr>
        <p:spPr>
          <a:xfrm>
            <a:off x="838200" y="2771465"/>
            <a:ext cx="10515600" cy="1569660"/>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latin typeface="Andalus" panose="02020603050405020304" pitchFamily="18" charset="-78"/>
                <a:cs typeface="Andalus" panose="02020603050405020304" pitchFamily="18" charset="-78"/>
              </a:rPr>
              <a:t>Principals, teachers, parents , and community members encouraged to seek  information and advice concerning application of the policy and District’s curriculum regarding the selection of musical pieces for performance or instruction </a:t>
            </a:r>
            <a:endParaRPr lang="en-US" sz="2400" dirty="0">
              <a:latin typeface="Andalus" panose="02020603050405020304" pitchFamily="18" charset="-78"/>
              <a:cs typeface="Andalus" panose="02020603050405020304" pitchFamily="18" charset="-78"/>
            </a:endParaRPr>
          </a:p>
        </p:txBody>
      </p:sp>
      <p:pic>
        <p:nvPicPr>
          <p:cNvPr id="4" name="Picture 3" descr="CCS LOGO STACK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458" y="5703503"/>
            <a:ext cx="762000" cy="788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5329146"/>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ln>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2">
            <a:schemeClr val="dk1"/>
          </a:fillRef>
          <a:effectRef idx="1">
            <a:schemeClr val="dk1"/>
          </a:effectRef>
          <a:fontRef idx="minor">
            <a:schemeClr val="dk1"/>
          </a:fontRef>
        </p:style>
        <p:txBody>
          <a:bodyPr>
            <a:normAutofit/>
          </a:bodyPr>
          <a:lstStyle/>
          <a:p>
            <a:r>
              <a:rPr lang="en-US" sz="4800" dirty="0" smtClean="0">
                <a:solidFill>
                  <a:schemeClr val="tx1"/>
                </a:solidFill>
                <a:latin typeface="Andalus" panose="02020603050405020304" pitchFamily="18" charset="-78"/>
                <a:cs typeface="Andalus" panose="02020603050405020304" pitchFamily="18" charset="-78"/>
              </a:rPr>
              <a:t>Resource Committee Tasks</a:t>
            </a:r>
            <a:endParaRPr lang="en-US" sz="4800" dirty="0">
              <a:solidFill>
                <a:schemeClr val="tx1"/>
              </a:solidFill>
              <a:latin typeface="Andalus" panose="02020603050405020304" pitchFamily="18" charset="-78"/>
              <a:cs typeface="Andalus" panose="02020603050405020304" pitchFamily="18" charset="-78"/>
            </a:endParaRPr>
          </a:p>
        </p:txBody>
      </p:sp>
      <p:sp>
        <p:nvSpPr>
          <p:cNvPr id="4" name="TextBox 3"/>
          <p:cNvSpPr txBox="1"/>
          <p:nvPr/>
        </p:nvSpPr>
        <p:spPr>
          <a:xfrm>
            <a:off x="838200" y="2077261"/>
            <a:ext cx="10515600" cy="3416320"/>
          </a:xfrm>
          <a:prstGeom prst="rect">
            <a:avLst/>
          </a:prstGeom>
          <a:noFill/>
        </p:spPr>
        <p:txBody>
          <a:bodyPr wrap="square" rtlCol="0">
            <a:spAutoFit/>
          </a:bodyPr>
          <a:lstStyle/>
          <a:p>
            <a:pPr marL="457200" indent="-457200">
              <a:buFont typeface="+mj-lt"/>
              <a:buAutoNum type="arabicPeriod"/>
            </a:pPr>
            <a:r>
              <a:rPr lang="en-US" sz="2400" dirty="0" smtClean="0">
                <a:latin typeface="Andalus" panose="02020603050405020304" pitchFamily="18" charset="-78"/>
                <a:cs typeface="Andalus" panose="02020603050405020304" pitchFamily="18" charset="-78"/>
              </a:rPr>
              <a:t>Establish goals for selection of music as part of well-rounded education;</a:t>
            </a:r>
          </a:p>
          <a:p>
            <a:pPr marL="457200" indent="-457200">
              <a:buFont typeface="+mj-lt"/>
              <a:buAutoNum type="arabicPeriod"/>
            </a:pPr>
            <a:r>
              <a:rPr lang="en-US" sz="2400" dirty="0" smtClean="0">
                <a:latin typeface="Andalus" panose="02020603050405020304" pitchFamily="18" charset="-78"/>
                <a:cs typeface="Andalus" panose="02020603050405020304" pitchFamily="18" charset="-78"/>
              </a:rPr>
              <a:t>Set forth criteria for selection of music and for music curriculum development;</a:t>
            </a:r>
          </a:p>
          <a:p>
            <a:pPr marL="457200" indent="-457200">
              <a:buFont typeface="+mj-lt"/>
              <a:buAutoNum type="arabicPeriod"/>
            </a:pPr>
            <a:r>
              <a:rPr lang="en-US" sz="2400" dirty="0" smtClean="0">
                <a:latin typeface="Andalus" panose="02020603050405020304" pitchFamily="18" charset="-78"/>
                <a:cs typeface="Andalus" panose="02020603050405020304" pitchFamily="18" charset="-78"/>
              </a:rPr>
              <a:t>Establish mechanisms for ongoing communication with and training programs for all administrators and teachers affected by policy;</a:t>
            </a:r>
          </a:p>
          <a:p>
            <a:pPr marL="457200" indent="-457200">
              <a:buFont typeface="+mj-lt"/>
              <a:buAutoNum type="arabicPeriod"/>
            </a:pPr>
            <a:r>
              <a:rPr lang="en-US" sz="2400" dirty="0" smtClean="0">
                <a:latin typeface="Andalus" panose="02020603050405020304" pitchFamily="18" charset="-78"/>
                <a:cs typeface="Andalus" panose="02020603050405020304" pitchFamily="18" charset="-78"/>
              </a:rPr>
              <a:t>Promulgate guidelines; including guidelines that protect students who do not subscribe to a personal religious persuasion; and</a:t>
            </a:r>
          </a:p>
          <a:p>
            <a:pPr marL="457200" indent="-457200">
              <a:buFont typeface="+mj-lt"/>
              <a:buAutoNum type="arabicPeriod"/>
            </a:pPr>
            <a:r>
              <a:rPr lang="en-US" sz="2400" dirty="0" smtClean="0">
                <a:latin typeface="Andalus" panose="02020603050405020304" pitchFamily="18" charset="-78"/>
                <a:cs typeface="Andalus" panose="02020603050405020304" pitchFamily="18" charset="-78"/>
              </a:rPr>
              <a:t>Draft and distribute guidelines and timelines for recourse if parents, teachers, or students perceive that their beliefs concerning religion are not respected or a failure to comply with this policy.</a:t>
            </a:r>
            <a:endParaRPr lang="en-US" sz="2400" dirty="0">
              <a:latin typeface="Andalus" panose="02020603050405020304" pitchFamily="18" charset="-78"/>
              <a:cs typeface="Andalus" panose="02020603050405020304" pitchFamily="18" charset="-78"/>
            </a:endParaRPr>
          </a:p>
        </p:txBody>
      </p:sp>
      <p:pic>
        <p:nvPicPr>
          <p:cNvPr id="5" name="Picture 4" descr="CCS LOGO STACK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458" y="5703503"/>
            <a:ext cx="762000" cy="788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06140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ln>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2">
            <a:schemeClr val="dk1"/>
          </a:fillRef>
          <a:effectRef idx="1">
            <a:schemeClr val="dk1"/>
          </a:effectRef>
          <a:fontRef idx="minor">
            <a:schemeClr val="dk1"/>
          </a:fontRef>
        </p:style>
        <p:txBody>
          <a:bodyPr>
            <a:normAutofit/>
          </a:bodyPr>
          <a:lstStyle/>
          <a:p>
            <a:r>
              <a:rPr lang="en-US" sz="4800" dirty="0" smtClean="0">
                <a:solidFill>
                  <a:schemeClr val="tx1"/>
                </a:solidFill>
                <a:latin typeface="Andalus" panose="02020603050405020304" pitchFamily="18" charset="-78"/>
                <a:cs typeface="Andalus" panose="02020603050405020304" pitchFamily="18" charset="-78"/>
              </a:rPr>
              <a:t>Guidelines</a:t>
            </a:r>
            <a:endParaRPr lang="en-US" sz="4800" dirty="0">
              <a:solidFill>
                <a:schemeClr val="tx1"/>
              </a:solidFill>
              <a:latin typeface="Andalus" panose="02020603050405020304" pitchFamily="18" charset="-78"/>
              <a:cs typeface="Andalus" panose="02020603050405020304" pitchFamily="18" charset="-78"/>
            </a:endParaRPr>
          </a:p>
        </p:txBody>
      </p:sp>
      <p:sp>
        <p:nvSpPr>
          <p:cNvPr id="4" name="TextBox 3"/>
          <p:cNvSpPr txBox="1"/>
          <p:nvPr/>
        </p:nvSpPr>
        <p:spPr>
          <a:xfrm>
            <a:off x="838200" y="2358267"/>
            <a:ext cx="10515600" cy="2677656"/>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latin typeface="Andalus" panose="02020603050405020304" pitchFamily="18" charset="-78"/>
                <a:cs typeface="Andalus" panose="02020603050405020304" pitchFamily="18" charset="-78"/>
              </a:rPr>
              <a:t>Guidelines shall encourage informal resolution of complaints</a:t>
            </a:r>
          </a:p>
          <a:p>
            <a:pPr marL="342900" indent="-342900">
              <a:buFont typeface="Arial" panose="020B0604020202020204" pitchFamily="34" charset="0"/>
              <a:buChar char="•"/>
            </a:pPr>
            <a:r>
              <a:rPr lang="en-US" sz="2400" dirty="0" smtClean="0">
                <a:latin typeface="Andalus" panose="02020603050405020304" pitchFamily="18" charset="-78"/>
                <a:cs typeface="Andalus" panose="02020603050405020304" pitchFamily="18" charset="-78"/>
              </a:rPr>
              <a:t>Process initiated when complaining student, parent, or teacher submits to teacher or principal a written description of the matter of concern</a:t>
            </a:r>
          </a:p>
          <a:p>
            <a:pPr marL="342900" indent="-342900">
              <a:buFont typeface="Arial" panose="020B0604020202020204" pitchFamily="34" charset="0"/>
              <a:buChar char="•"/>
            </a:pPr>
            <a:r>
              <a:rPr lang="en-US" sz="2400" dirty="0" smtClean="0">
                <a:latin typeface="Andalus" panose="02020603050405020304" pitchFamily="18" charset="-78"/>
                <a:cs typeface="Andalus" panose="02020603050405020304" pitchFamily="18" charset="-78"/>
              </a:rPr>
              <a:t>Guidelines set forth a procedure for reporting to the committee of complaints to their resolution</a:t>
            </a:r>
          </a:p>
          <a:p>
            <a:pPr marL="342900" indent="-342900">
              <a:buFont typeface="Arial" panose="020B0604020202020204" pitchFamily="34" charset="0"/>
              <a:buChar char="•"/>
            </a:pPr>
            <a:r>
              <a:rPr lang="en-US" sz="2400" dirty="0" smtClean="0">
                <a:latin typeface="Andalus" panose="02020603050405020304" pitchFamily="18" charset="-78"/>
                <a:cs typeface="Andalus" panose="02020603050405020304" pitchFamily="18" charset="-78"/>
              </a:rPr>
              <a:t>Except as prohibited by law, all reports made to the Resource Committee are public record pursuant to R.C. 149.43</a:t>
            </a:r>
            <a:endParaRPr lang="en-US" sz="2400" dirty="0">
              <a:latin typeface="Andalus" panose="02020603050405020304" pitchFamily="18" charset="-78"/>
              <a:cs typeface="Andalus" panose="02020603050405020304" pitchFamily="18" charset="-78"/>
            </a:endParaRPr>
          </a:p>
        </p:txBody>
      </p:sp>
      <p:pic>
        <p:nvPicPr>
          <p:cNvPr id="5" name="Picture 4" descr="CCS LOGO STACK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458" y="5703503"/>
            <a:ext cx="762000" cy="788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590368"/>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678543" y="219982"/>
            <a:ext cx="10515600" cy="1325563"/>
          </a:xfrm>
          <a:ln>
            <a:solidFill>
              <a:schemeClr val="bg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2">
            <a:schemeClr val="dk1"/>
          </a:fillRef>
          <a:effectRef idx="1">
            <a:schemeClr val="dk1"/>
          </a:effectRef>
          <a:fontRef idx="minor">
            <a:schemeClr val="dk1"/>
          </a:fontRef>
        </p:style>
        <p:txBody>
          <a:bodyPr>
            <a:normAutofit/>
          </a:bodyPr>
          <a:lstStyle/>
          <a:p>
            <a:r>
              <a:rPr lang="en-US" sz="4800" dirty="0" smtClean="0">
                <a:solidFill>
                  <a:schemeClr val="tx1"/>
                </a:solidFill>
                <a:latin typeface="Andalus" panose="02020603050405020304" pitchFamily="18" charset="-78"/>
                <a:cs typeface="Andalus" panose="02020603050405020304" pitchFamily="18" charset="-78"/>
              </a:rPr>
              <a:t>Reference</a:t>
            </a:r>
            <a:endParaRPr lang="en-US" sz="4800" dirty="0">
              <a:solidFill>
                <a:schemeClr val="tx1"/>
              </a:solidFill>
              <a:latin typeface="Andalus" panose="02020603050405020304" pitchFamily="18" charset="-78"/>
              <a:cs typeface="Andalus" panose="02020603050405020304" pitchFamily="18" charset="-78"/>
            </a:endParaRPr>
          </a:p>
        </p:txBody>
      </p:sp>
      <p:sp>
        <p:nvSpPr>
          <p:cNvPr id="4" name="TextBox 3"/>
          <p:cNvSpPr txBox="1"/>
          <p:nvPr/>
        </p:nvSpPr>
        <p:spPr>
          <a:xfrm>
            <a:off x="840682" y="3070526"/>
            <a:ext cx="10515600" cy="1107996"/>
          </a:xfrm>
          <a:prstGeom prst="rect">
            <a:avLst/>
          </a:prstGeom>
          <a:solidFill>
            <a:srgbClr val="FFFF00"/>
          </a:solidFill>
        </p:spPr>
        <p:txBody>
          <a:bodyPr wrap="square" rtlCol="0">
            <a:spAutoFit/>
          </a:bodyPr>
          <a:lstStyle/>
          <a:p>
            <a:pPr marL="342900" indent="-342900">
              <a:buFont typeface="Arial" panose="020B0604020202020204" pitchFamily="34" charset="0"/>
              <a:buChar char="•"/>
            </a:pPr>
            <a:r>
              <a:rPr lang="en-US" sz="2200" b="1" dirty="0" smtClean="0">
                <a:solidFill>
                  <a:schemeClr val="bg1"/>
                </a:solidFill>
                <a:latin typeface="Andalus" panose="02020603050405020304" pitchFamily="18" charset="-78"/>
                <a:cs typeface="Andalus" panose="02020603050405020304" pitchFamily="18" charset="-78"/>
              </a:rPr>
              <a:t>Board Policy 2000 – STUDY AND PERFORMANCE OF MUSIC OF RELIGIOUS ORIGIN </a:t>
            </a:r>
          </a:p>
          <a:p>
            <a:pPr marL="342900" indent="-342900">
              <a:buFont typeface="Arial" panose="020B0604020202020204" pitchFamily="34" charset="0"/>
              <a:buChar char="•"/>
            </a:pPr>
            <a:endParaRPr lang="en-US" sz="2200" dirty="0">
              <a:solidFill>
                <a:schemeClr val="bg1"/>
              </a:solidFill>
              <a:latin typeface="Andalus" panose="02020603050405020304" pitchFamily="18" charset="-78"/>
              <a:cs typeface="Andalus" panose="02020603050405020304" pitchFamily="18" charset="-78"/>
            </a:endParaRPr>
          </a:p>
          <a:p>
            <a:r>
              <a:rPr lang="en-US" sz="2200" b="1" dirty="0" smtClean="0">
                <a:solidFill>
                  <a:srgbClr val="002060"/>
                </a:solidFill>
                <a:latin typeface="Andalus" panose="02020603050405020304" pitchFamily="18" charset="-78"/>
                <a:cs typeface="Andalus" panose="02020603050405020304" pitchFamily="18" charset="-78"/>
              </a:rPr>
              <a:t>                                         </a:t>
            </a:r>
            <a:r>
              <a:rPr lang="en-US" sz="2200" b="1" dirty="0" smtClean="0">
                <a:solidFill>
                  <a:srgbClr val="002060"/>
                </a:solidFill>
                <a:latin typeface="Andalus" panose="02020603050405020304" pitchFamily="18" charset="-78"/>
                <a:cs typeface="Andalus" panose="02020603050405020304" pitchFamily="18" charset="-78"/>
              </a:rPr>
              <a:t>                         </a:t>
            </a:r>
            <a:r>
              <a:rPr lang="en-US" sz="2200" b="1" dirty="0" smtClean="0">
                <a:solidFill>
                  <a:srgbClr val="002060"/>
                </a:solidFill>
                <a:latin typeface="Andalus" panose="02020603050405020304" pitchFamily="18" charset="-78"/>
                <a:cs typeface="Andalus" panose="02020603050405020304" pitchFamily="18" charset="-78"/>
                <a:hlinkClick r:id="rId2"/>
              </a:rPr>
              <a:t>Click Here</a:t>
            </a:r>
            <a:r>
              <a:rPr lang="en-US" sz="2200" b="1" dirty="0" smtClean="0">
                <a:solidFill>
                  <a:srgbClr val="002060"/>
                </a:solidFill>
                <a:latin typeface="Andalus" panose="02020603050405020304" pitchFamily="18" charset="-78"/>
                <a:cs typeface="Andalus" panose="02020603050405020304" pitchFamily="18" charset="-78"/>
              </a:rPr>
              <a:t> </a:t>
            </a:r>
            <a:endParaRPr lang="en-US" sz="2200" b="1" dirty="0">
              <a:solidFill>
                <a:srgbClr val="0070C0"/>
              </a:solidFill>
              <a:latin typeface="Andalus" panose="02020603050405020304" pitchFamily="18" charset="-78"/>
              <a:cs typeface="Andalus" panose="02020603050405020304" pitchFamily="18" charset="-78"/>
            </a:endParaRPr>
          </a:p>
        </p:txBody>
      </p:sp>
      <p:pic>
        <p:nvPicPr>
          <p:cNvPr id="5" name="Picture 4" descr="CCS LOGO STACK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1458" y="5703503"/>
            <a:ext cx="762000" cy="788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587439"/>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TM04033923[[fn=Depth]]</Template>
  <TotalTime>4934</TotalTime>
  <Words>529</Words>
  <Application>Microsoft Office PowerPoint</Application>
  <PresentationFormat>Widescreen</PresentationFormat>
  <Paragraphs>50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Andalus</vt:lpstr>
      <vt:lpstr>Arial</vt:lpstr>
      <vt:lpstr>Corbel</vt:lpstr>
      <vt:lpstr>Depth</vt:lpstr>
      <vt:lpstr>Music of Religious Origin</vt:lpstr>
      <vt:lpstr>Rights of Students</vt:lpstr>
      <vt:lpstr>Inclusion in Curriculum &amp; Performance</vt:lpstr>
      <vt:lpstr>Criteria</vt:lpstr>
      <vt:lpstr>Balanced Program</vt:lpstr>
      <vt:lpstr>Resource Committee</vt:lpstr>
      <vt:lpstr>Resource Committee Tasks</vt:lpstr>
      <vt:lpstr>Guidelines</vt:lpstr>
      <vt:lpstr>Reference</vt:lpstr>
      <vt:lpstr>Contacts</vt:lpstr>
    </vt:vector>
  </TitlesOfParts>
  <Company>Columbus City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Betty J Hill</dc:creator>
  <cp:lastModifiedBy>Betty J Hill</cp:lastModifiedBy>
  <cp:revision>29</cp:revision>
  <dcterms:created xsi:type="dcterms:W3CDTF">2018-11-02T01:40:19Z</dcterms:created>
  <dcterms:modified xsi:type="dcterms:W3CDTF">2018-11-05T20:30:15Z</dcterms:modified>
</cp:coreProperties>
</file>